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m4v" ContentType="video/mp4"/>
  <Default Extension="emf" ContentType="image/x-emf"/>
  <Default Extension="vml" ContentType="application/vnd.openxmlformats-officedocument.vmlDrawing"/>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23" r:id="rId2"/>
    <p:sldId id="347" r:id="rId3"/>
    <p:sldId id="324" r:id="rId4"/>
    <p:sldId id="421" r:id="rId5"/>
    <p:sldId id="423" r:id="rId6"/>
    <p:sldId id="419" r:id="rId7"/>
    <p:sldId id="422" r:id="rId8"/>
    <p:sldId id="301" r:id="rId9"/>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Enrique Payares Garcia" initials="DEPG" lastIdx="32" clrIdx="0"/>
  <p:cmAuthor id="1" name="Julian Andres Mejia" initials="JAM" lastIdx="1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5"/>
    <p:restoredTop sz="93640"/>
  </p:normalViewPr>
  <p:slideViewPr>
    <p:cSldViewPr>
      <p:cViewPr>
        <p:scale>
          <a:sx n="99" d="100"/>
          <a:sy n="99" d="100"/>
        </p:scale>
        <p:origin x="1520" y="64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commentAuthors" Target="commentAuthors.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nando/Desktop/villa%20de%20leyva/INCENDIOS%20COLOMBIA/INCENDIOS%202018%20Y%202019%20DERIVADOS%20FIRMS.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Users/nando/Desktop/villa%20de%20leyva/INCENDIOS%20COLOMBIA/Area%20Quemada%20(versio&#769;n%201)%20(Autoguardad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es-ES_tradnl" baseline="0" dirty="0"/>
              <a:t>Incendios </a:t>
            </a:r>
            <a:r>
              <a:rPr lang="es-ES_tradnl" baseline="0" dirty="0" smtClean="0"/>
              <a:t> </a:t>
            </a:r>
            <a:r>
              <a:rPr lang="es-ES_tradnl" baseline="0" dirty="0"/>
              <a:t>reportados </a:t>
            </a:r>
            <a:r>
              <a:rPr lang="es-ES_tradnl" baseline="0" dirty="0" smtClean="0"/>
              <a:t>en </a:t>
            </a:r>
            <a:r>
              <a:rPr lang="es-ES_tradnl" baseline="0" dirty="0"/>
              <a:t>FIRMS para Colombia </a:t>
            </a:r>
            <a:endParaRPr lang="es-ES_tradnl" dirty="0"/>
          </a:p>
        </c:rich>
      </c:tx>
      <c:layout>
        <c:manualLayout>
          <c:xMode val="edge"/>
          <c:yMode val="edge"/>
          <c:x val="0.149306418252185"/>
          <c:y val="0.0863083770833973"/>
        </c:manualLayout>
      </c:layout>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es-ES_tradnl"/>
        </a:p>
      </c:txPr>
    </c:title>
    <c:autoTitleDeleted val="0"/>
    <c:plotArea>
      <c:layout/>
      <c:barChart>
        <c:barDir val="col"/>
        <c:grouping val="clustered"/>
        <c:varyColors val="0"/>
        <c:ser>
          <c:idx val="0"/>
          <c:order val="0"/>
          <c:spPr>
            <a:solidFill>
              <a:schemeClr val="accent1">
                <a:alpha val="70000"/>
              </a:schemeClr>
            </a:solidFill>
            <a:ln>
              <a:noFill/>
            </a:ln>
            <a:effectLst/>
          </c:spPr>
          <c:invertIfNegative val="0"/>
          <c:cat>
            <c:numRef>
              <c:f>'INCENDIOS 2018 Y 2019 DERIVADOS'!$A$2:$A$21</c:f>
              <c:numCache>
                <c:formatCode>mmm\-yy</c:formatCode>
                <c:ptCount val="20"/>
                <c:pt idx="0">
                  <c:v>43101.0</c:v>
                </c:pt>
                <c:pt idx="1">
                  <c:v>43132.0</c:v>
                </c:pt>
                <c:pt idx="2">
                  <c:v>43160.0</c:v>
                </c:pt>
                <c:pt idx="3">
                  <c:v>43191.0</c:v>
                </c:pt>
                <c:pt idx="4">
                  <c:v>43221.0</c:v>
                </c:pt>
                <c:pt idx="5">
                  <c:v>43252.0</c:v>
                </c:pt>
                <c:pt idx="6">
                  <c:v>43282.0</c:v>
                </c:pt>
                <c:pt idx="7">
                  <c:v>43313.0</c:v>
                </c:pt>
                <c:pt idx="8">
                  <c:v>43344.0</c:v>
                </c:pt>
                <c:pt idx="9">
                  <c:v>43374.0</c:v>
                </c:pt>
                <c:pt idx="10">
                  <c:v>43405.0</c:v>
                </c:pt>
                <c:pt idx="11">
                  <c:v>43435.0</c:v>
                </c:pt>
                <c:pt idx="12">
                  <c:v>43466.0</c:v>
                </c:pt>
                <c:pt idx="13">
                  <c:v>43497.0</c:v>
                </c:pt>
                <c:pt idx="14">
                  <c:v>43525.0</c:v>
                </c:pt>
                <c:pt idx="15">
                  <c:v>43556.0</c:v>
                </c:pt>
                <c:pt idx="16">
                  <c:v>43586.0</c:v>
                </c:pt>
                <c:pt idx="17">
                  <c:v>43617.0</c:v>
                </c:pt>
                <c:pt idx="18">
                  <c:v>43647.0</c:v>
                </c:pt>
                <c:pt idx="19">
                  <c:v>43678.0</c:v>
                </c:pt>
              </c:numCache>
            </c:numRef>
          </c:cat>
          <c:val>
            <c:numRef>
              <c:f>'INCENDIOS 2018 Y 2019 DERIVADOS'!$B$2:$B$21</c:f>
              <c:numCache>
                <c:formatCode>General</c:formatCode>
                <c:ptCount val="20"/>
                <c:pt idx="0">
                  <c:v>2259.0</c:v>
                </c:pt>
                <c:pt idx="1">
                  <c:v>9989.0</c:v>
                </c:pt>
                <c:pt idx="2">
                  <c:v>5579.0</c:v>
                </c:pt>
                <c:pt idx="3">
                  <c:v>853.0</c:v>
                </c:pt>
                <c:pt idx="4">
                  <c:v>245.0</c:v>
                </c:pt>
                <c:pt idx="5">
                  <c:v>181.0</c:v>
                </c:pt>
                <c:pt idx="6">
                  <c:v>562.0</c:v>
                </c:pt>
                <c:pt idx="7">
                  <c:v>1269.0</c:v>
                </c:pt>
                <c:pt idx="8">
                  <c:v>719.0</c:v>
                </c:pt>
                <c:pt idx="9">
                  <c:v>570.0</c:v>
                </c:pt>
                <c:pt idx="10">
                  <c:v>628.0</c:v>
                </c:pt>
                <c:pt idx="11">
                  <c:v>2313.0</c:v>
                </c:pt>
                <c:pt idx="12">
                  <c:v>2825.0</c:v>
                </c:pt>
                <c:pt idx="13">
                  <c:v>6639.0</c:v>
                </c:pt>
                <c:pt idx="14">
                  <c:v>5507.0</c:v>
                </c:pt>
                <c:pt idx="15">
                  <c:v>2304.0</c:v>
                </c:pt>
                <c:pt idx="16">
                  <c:v>395.0</c:v>
                </c:pt>
                <c:pt idx="17">
                  <c:v>207.0</c:v>
                </c:pt>
                <c:pt idx="18">
                  <c:v>743.0</c:v>
                </c:pt>
                <c:pt idx="19">
                  <c:v>656.0</c:v>
                </c:pt>
              </c:numCache>
            </c:numRef>
          </c:val>
        </c:ser>
        <c:dLbls>
          <c:showLegendKey val="0"/>
          <c:showVal val="0"/>
          <c:showCatName val="0"/>
          <c:showSerName val="0"/>
          <c:showPercent val="0"/>
          <c:showBubbleSize val="0"/>
        </c:dLbls>
        <c:gapWidth val="80"/>
        <c:overlap val="25"/>
        <c:axId val="-2127122736"/>
        <c:axId val="-2127513312"/>
      </c:barChart>
      <c:dateAx>
        <c:axId val="-2127122736"/>
        <c:scaling>
          <c:orientation val="minMax"/>
        </c:scaling>
        <c:delete val="0"/>
        <c:axPos val="b"/>
        <c:numFmt formatCode="mmm\-yy" sourceLinked="1"/>
        <c:majorTickMark val="out"/>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cap="none" spc="20" normalizeH="0" baseline="0">
                <a:solidFill>
                  <a:schemeClr val="tx1">
                    <a:lumMod val="65000"/>
                    <a:lumOff val="35000"/>
                  </a:schemeClr>
                </a:solidFill>
                <a:latin typeface="+mn-lt"/>
                <a:ea typeface="+mn-ea"/>
                <a:cs typeface="+mn-cs"/>
              </a:defRPr>
            </a:pPr>
            <a:endParaRPr lang="es-ES_tradnl"/>
          </a:p>
        </c:txPr>
        <c:crossAx val="-2127513312"/>
        <c:crosses val="autoZero"/>
        <c:auto val="1"/>
        <c:lblOffset val="100"/>
        <c:baseTimeUnit val="months"/>
      </c:dateAx>
      <c:valAx>
        <c:axId val="-212751331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spc="20" baseline="0">
                <a:solidFill>
                  <a:schemeClr val="tx1">
                    <a:lumMod val="65000"/>
                    <a:lumOff val="35000"/>
                  </a:schemeClr>
                </a:solidFill>
                <a:latin typeface="+mn-lt"/>
                <a:ea typeface="+mn-ea"/>
                <a:cs typeface="+mn-cs"/>
              </a:defRPr>
            </a:pPr>
            <a:endParaRPr lang="es-ES_tradnl"/>
          </a:p>
        </c:txPr>
        <c:crossAx val="-2127122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_trad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es-ES_tradnl"/>
              <a:t>Zonas</a:t>
            </a:r>
            <a:r>
              <a:rPr lang="es-ES_tradnl" baseline="0"/>
              <a:t> quemadas por incendios  en el 2019 (Hectáreas)</a:t>
            </a:r>
            <a:endParaRPr lang="es-ES_tradnl"/>
          </a:p>
        </c:rich>
      </c:tx>
      <c:layout/>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es-ES_tradnl"/>
        </a:p>
      </c:txPr>
    </c:title>
    <c:autoTitleDeleted val="0"/>
    <c:plotArea>
      <c:layout/>
      <c:barChart>
        <c:barDir val="col"/>
        <c:grouping val="clustered"/>
        <c:varyColors val="0"/>
        <c:ser>
          <c:idx val="0"/>
          <c:order val="0"/>
          <c:spPr>
            <a:solidFill>
              <a:schemeClr val="accent1">
                <a:alpha val="70000"/>
              </a:schemeClr>
            </a:solidFill>
            <a:ln>
              <a:noFill/>
            </a:ln>
            <a:effectLst/>
          </c:spPr>
          <c:invertIfNegative val="0"/>
          <c:cat>
            <c:strRef>
              <c:f>Hoja1!$B$2:$B$7</c:f>
              <c:strCache>
                <c:ptCount val="6"/>
                <c:pt idx="0">
                  <c:v>ene</c:v>
                </c:pt>
                <c:pt idx="1">
                  <c:v>feb</c:v>
                </c:pt>
                <c:pt idx="2">
                  <c:v>mar</c:v>
                </c:pt>
                <c:pt idx="3">
                  <c:v>abr</c:v>
                </c:pt>
                <c:pt idx="4">
                  <c:v>may</c:v>
                </c:pt>
                <c:pt idx="5">
                  <c:v>jun</c:v>
                </c:pt>
              </c:strCache>
            </c:strRef>
          </c:cat>
          <c:val>
            <c:numRef>
              <c:f>Hoja1!$C$2:$C$7</c:f>
              <c:numCache>
                <c:formatCode>General</c:formatCode>
                <c:ptCount val="6"/>
                <c:pt idx="0">
                  <c:v>7.05995527E6</c:v>
                </c:pt>
                <c:pt idx="1">
                  <c:v>2.643549951E7</c:v>
                </c:pt>
                <c:pt idx="2">
                  <c:v>2.743680329E7</c:v>
                </c:pt>
                <c:pt idx="3">
                  <c:v>4.1532054E6</c:v>
                </c:pt>
                <c:pt idx="4">
                  <c:v>16932.55</c:v>
                </c:pt>
                <c:pt idx="5">
                  <c:v>11104.87</c:v>
                </c:pt>
              </c:numCache>
            </c:numRef>
          </c:val>
        </c:ser>
        <c:dLbls>
          <c:showLegendKey val="0"/>
          <c:showVal val="0"/>
          <c:showCatName val="0"/>
          <c:showSerName val="0"/>
          <c:showPercent val="0"/>
          <c:showBubbleSize val="0"/>
        </c:dLbls>
        <c:gapWidth val="80"/>
        <c:overlap val="25"/>
        <c:axId val="-2125117504"/>
        <c:axId val="2140299520"/>
      </c:barChart>
      <c:catAx>
        <c:axId val="-212511750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cap="none" spc="20" normalizeH="0" baseline="0">
                <a:solidFill>
                  <a:schemeClr val="tx1">
                    <a:lumMod val="65000"/>
                    <a:lumOff val="35000"/>
                  </a:schemeClr>
                </a:solidFill>
                <a:latin typeface="+mn-lt"/>
                <a:ea typeface="+mn-ea"/>
                <a:cs typeface="+mn-cs"/>
              </a:defRPr>
            </a:pPr>
            <a:endParaRPr lang="es-ES_tradnl"/>
          </a:p>
        </c:txPr>
        <c:crossAx val="2140299520"/>
        <c:crosses val="autoZero"/>
        <c:auto val="1"/>
        <c:lblAlgn val="ctr"/>
        <c:lblOffset val="100"/>
        <c:noMultiLvlLbl val="0"/>
      </c:catAx>
      <c:valAx>
        <c:axId val="214029952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spc="20" baseline="0">
                <a:solidFill>
                  <a:schemeClr val="tx1">
                    <a:lumMod val="65000"/>
                    <a:lumOff val="35000"/>
                  </a:schemeClr>
                </a:solidFill>
                <a:latin typeface="+mn-lt"/>
                <a:ea typeface="+mn-ea"/>
                <a:cs typeface="+mn-cs"/>
              </a:defRPr>
            </a:pPr>
            <a:endParaRPr lang="es-ES_tradnl"/>
          </a:p>
        </c:txPr>
        <c:crossAx val="-2125117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_trad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43DC-CFD9-40D4-8724-596C886E99A3}" type="datetimeFigureOut">
              <a:rPr lang="es-CO" smtClean="0"/>
              <a:t>22/08/19</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61FBA-A2AE-4A1B-A035-57516D4529A1}" type="slidenum">
              <a:rPr lang="es-CO" smtClean="0"/>
              <a:t>‹Nr.›</a:t>
            </a:fld>
            <a:endParaRPr lang="es-CO"/>
          </a:p>
        </p:txBody>
      </p:sp>
    </p:spTree>
    <p:extLst>
      <p:ext uri="{BB962C8B-B14F-4D97-AF65-F5344CB8AC3E}">
        <p14:creationId xmlns:p14="http://schemas.microsoft.com/office/powerpoint/2010/main" val="357529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repositorio de datos es una colección de más de 40 años de imágenes satelitales para todo el mundo, con muchas ubicaciones que tienen datos de repetición de dos semanas durante todo el período, y también una colección considerable de datos diarios y sub-diarios.</a:t>
            </a:r>
          </a:p>
          <a:p>
            <a:endParaRPr lang="es-ES" dirty="0"/>
          </a:p>
          <a:p>
            <a:r>
              <a:rPr lang="es-ES" dirty="0"/>
              <a:t>Los datos disponibles provienen de múltiples satélites, como la serie completa </a:t>
            </a:r>
            <a:r>
              <a:rPr lang="es-ES" dirty="0" err="1"/>
              <a:t>Landsat</a:t>
            </a:r>
            <a:r>
              <a:rPr lang="es-ES" dirty="0"/>
              <a:t> 5,7,8; imágenes de resolución moderada (MODIS); S</a:t>
            </a:r>
          </a:p>
          <a:p>
            <a:r>
              <a:rPr lang="es-ES" dirty="0" err="1"/>
              <a:t>entinel</a:t>
            </a:r>
            <a:r>
              <a:rPr lang="es-ES" dirty="0"/>
              <a:t> 1235 o IMÁGENES DE ALTA RESOLUCION FOTOS AEREAS PARA ESTADOS UNIDOS. </a:t>
            </a:r>
          </a:p>
          <a:p>
            <a:endParaRPr lang="es-ES" dirty="0"/>
          </a:p>
          <a:p>
            <a:r>
              <a:rPr lang="es-ES" dirty="0"/>
              <a:t>Si bien la configuración inicial solo incluía datos de detección remota, ahora se han agregado grandes cantidades de vectores DATOS demográficos, modelos digitales de elevación y capas de datos meteorológicos y climáticos </a:t>
            </a:r>
          </a:p>
          <a:p>
            <a:endParaRPr lang="es-ES" dirty="0"/>
          </a:p>
          <a:p>
            <a:r>
              <a:rPr lang="es-ES" dirty="0"/>
              <a:t>Todas las imágenes en bruto están disponibles, junto con imágenes en mosaico (VARIOS DIAS) y despejadas en la nube. Algunos conjuntos de datos se han </a:t>
            </a:r>
            <a:r>
              <a:rPr lang="es-ES" dirty="0" err="1"/>
              <a:t>preprocesado</a:t>
            </a:r>
            <a:r>
              <a:rPr lang="es-ES" dirty="0"/>
              <a:t> para convertir números digitales HASTA REFLECTANCIA EN TOPE DE LA ATMOSFERAA atmósfera e incluso a </a:t>
            </a:r>
            <a:r>
              <a:rPr lang="es-ES" dirty="0" err="1"/>
              <a:t>reflectancia</a:t>
            </a:r>
            <a:r>
              <a:rPr lang="es-ES" dirty="0"/>
              <a:t> de la superficie, lo que los hace adecuados para un análisis posterior sin necesidad de software.</a:t>
            </a:r>
          </a:p>
          <a:p>
            <a:endParaRPr lang="es-ES" dirty="0"/>
          </a:p>
          <a:p>
            <a:r>
              <a:rPr lang="es-ES" dirty="0"/>
              <a:t>Las imágenes completas pero pueden ser seleccionadas banas individuales como la banda de calidad. </a:t>
            </a:r>
          </a:p>
          <a:p>
            <a:r>
              <a:rPr lang="es-ES" dirty="0"/>
              <a:t>También están disponibles otros productos computados listos para usar, como el Índice de Vegetación Mejorada (EVI) y el Índice de Vegetación de Diferencia Normalizada (NDVI).</a:t>
            </a:r>
          </a:p>
        </p:txBody>
      </p:sp>
      <p:sp>
        <p:nvSpPr>
          <p:cNvPr id="4" name="Marcador de número de diapositiva 3"/>
          <p:cNvSpPr>
            <a:spLocks noGrp="1"/>
          </p:cNvSpPr>
          <p:nvPr>
            <p:ph type="sldNum" sz="quarter" idx="10"/>
          </p:nvPr>
        </p:nvSpPr>
        <p:spPr/>
        <p:txBody>
          <a:bodyPr/>
          <a:lstStyle/>
          <a:p>
            <a:fld id="{F9461FBA-A2AE-4A1B-A035-57516D4529A1}" type="slidenum">
              <a:rPr lang="es-CO" smtClean="0"/>
              <a:t>3</a:t>
            </a:fld>
            <a:endParaRPr lang="es-CO"/>
          </a:p>
        </p:txBody>
      </p:sp>
    </p:spTree>
    <p:extLst>
      <p:ext uri="{BB962C8B-B14F-4D97-AF65-F5344CB8AC3E}">
        <p14:creationId xmlns:p14="http://schemas.microsoft.com/office/powerpoint/2010/main" val="2854287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t>El conjunto de datos MOD14A1 V6 proporciona compuestos de máscara de fuego a una resolución de 1 km derivada de las </a:t>
            </a:r>
            <a:r>
              <a:rPr lang="es-ES" sz="1200" dirty="0" err="1" smtClean="0"/>
              <a:t>radiancias</a:t>
            </a:r>
            <a:r>
              <a:rPr lang="es-ES" sz="1200" dirty="0" smtClean="0"/>
              <a:t> de BANDAS 4 y 11 de MODIS. La estrategia de detección de incendios se basa en la detección absoluta de un incendio (cuando la intensidad del fuego es suficiente para detectar) y en la detección relativa a su fondo (para tener en cuenta la variabilidad de la temperatura de la superficie y la reflexión de la luz solar). El producto distingue entre fuego, no fuego y no observación. Esta información se utiliza para monitorear la distribución espacial y temporal de incendios en diferentes ecosistemas. </a:t>
            </a:r>
            <a:endParaRPr lang="es-ES_tradnl" sz="1200" dirty="0" smtClean="0"/>
          </a:p>
          <a:p>
            <a:endParaRPr lang="es-ES_tradnl" dirty="0"/>
          </a:p>
        </p:txBody>
      </p:sp>
      <p:sp>
        <p:nvSpPr>
          <p:cNvPr id="4" name="Marcador de número de diapositiva 3"/>
          <p:cNvSpPr>
            <a:spLocks noGrp="1"/>
          </p:cNvSpPr>
          <p:nvPr>
            <p:ph type="sldNum" sz="quarter" idx="10"/>
          </p:nvPr>
        </p:nvSpPr>
        <p:spPr/>
        <p:txBody>
          <a:bodyPr/>
          <a:lstStyle/>
          <a:p>
            <a:fld id="{F9461FBA-A2AE-4A1B-A035-57516D4529A1}" type="slidenum">
              <a:rPr lang="es-CO" smtClean="0"/>
              <a:t>4</a:t>
            </a:fld>
            <a:endParaRPr lang="es-CO"/>
          </a:p>
        </p:txBody>
      </p:sp>
    </p:spTree>
    <p:extLst>
      <p:ext uri="{BB962C8B-B14F-4D97-AF65-F5344CB8AC3E}">
        <p14:creationId xmlns:p14="http://schemas.microsoft.com/office/powerpoint/2010/main" val="2130794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9461FBA-A2AE-4A1B-A035-57516D4529A1}" type="slidenum">
              <a:rPr lang="es-CO" smtClean="0"/>
              <a:t>5</a:t>
            </a:fld>
            <a:endParaRPr lang="es-CO"/>
          </a:p>
        </p:txBody>
      </p:sp>
    </p:spTree>
    <p:extLst>
      <p:ext uri="{BB962C8B-B14F-4D97-AF65-F5344CB8AC3E}">
        <p14:creationId xmlns:p14="http://schemas.microsoft.com/office/powerpoint/2010/main" val="711845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Pixeles de </a:t>
            </a:r>
            <a:r>
              <a:rPr lang="es-ES_tradnl" dirty="0" smtClean="0"/>
              <a:t>áreas quemadas </a:t>
            </a:r>
            <a:r>
              <a:rPr lang="es-ES" dirty="0" smtClean="0"/>
              <a:t>MODIS Terra y </a:t>
            </a:r>
            <a:r>
              <a:rPr lang="es-ES" dirty="0" err="1" smtClean="0"/>
              <a:t>Aqua</a:t>
            </a:r>
            <a:r>
              <a:rPr lang="es-ES" dirty="0" smtClean="0"/>
              <a:t> combinaron el producto MCD64A1  DE 500 m en cuadrícula global que contiene información sobre el y la calidad. Imágenes de </a:t>
            </a:r>
            <a:r>
              <a:rPr lang="es-ES" dirty="0" err="1" smtClean="0"/>
              <a:t>reflectania</a:t>
            </a:r>
            <a:r>
              <a:rPr lang="es-ES" dirty="0" smtClean="0"/>
              <a:t> de superficie MODIS combinadas con observaciones de incendio activo MODIS de 1 km. El algoritmo utiliza un índice de vegetación sensible a la quemadura (VI) deriva de las bandas 5 y 7 de </a:t>
            </a:r>
            <a:r>
              <a:rPr lang="es-ES" dirty="0" err="1" smtClean="0"/>
              <a:t>reflectancia</a:t>
            </a:r>
            <a:r>
              <a:rPr lang="es-ES" dirty="0" smtClean="0"/>
              <a:t> de superficie corregidas atmosféricamente</a:t>
            </a:r>
            <a:endParaRPr lang="es-ES_tradnl" dirty="0"/>
          </a:p>
        </p:txBody>
      </p:sp>
      <p:sp>
        <p:nvSpPr>
          <p:cNvPr id="4" name="Marcador de número de diapositiva 3"/>
          <p:cNvSpPr>
            <a:spLocks noGrp="1"/>
          </p:cNvSpPr>
          <p:nvPr>
            <p:ph type="sldNum" sz="quarter" idx="10"/>
          </p:nvPr>
        </p:nvSpPr>
        <p:spPr/>
        <p:txBody>
          <a:bodyPr/>
          <a:lstStyle/>
          <a:p>
            <a:fld id="{F9461FBA-A2AE-4A1B-A035-57516D4529A1}" type="slidenum">
              <a:rPr lang="es-CO" smtClean="0"/>
              <a:t>6</a:t>
            </a:fld>
            <a:endParaRPr lang="es-CO"/>
          </a:p>
        </p:txBody>
      </p:sp>
    </p:spTree>
    <p:extLst>
      <p:ext uri="{BB962C8B-B14F-4D97-AF65-F5344CB8AC3E}">
        <p14:creationId xmlns:p14="http://schemas.microsoft.com/office/powerpoint/2010/main" val="327254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9461FBA-A2AE-4A1B-A035-57516D4529A1}" type="slidenum">
              <a:rPr lang="es-CO" smtClean="0"/>
              <a:t>7</a:t>
            </a:fld>
            <a:endParaRPr lang="es-CO"/>
          </a:p>
        </p:txBody>
      </p:sp>
    </p:spTree>
    <p:extLst>
      <p:ext uri="{BB962C8B-B14F-4D97-AF65-F5344CB8AC3E}">
        <p14:creationId xmlns:p14="http://schemas.microsoft.com/office/powerpoint/2010/main" val="211390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_tradnl" smtClean="0"/>
              <a:t>Clic para editar título</a:t>
            </a:r>
            <a:endParaRPr lang="es-ES"/>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19DDEEBF-022B-4BF0-B045-98F321C55802}" type="datetimeFigureOut">
              <a:rPr lang="es-ES" smtClean="0"/>
              <a:t>22/8/19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117CB49-FDCF-4EB7-A09E-9F39367410F8}" type="slidenum">
              <a:rPr lang="es-ES" smtClean="0"/>
              <a:t>‹Nr.›</a:t>
            </a:fld>
            <a:endParaRPr lang="es-ES"/>
          </a:p>
        </p:txBody>
      </p:sp>
    </p:spTree>
    <p:extLst>
      <p:ext uri="{BB962C8B-B14F-4D97-AF65-F5344CB8AC3E}">
        <p14:creationId xmlns:p14="http://schemas.microsoft.com/office/powerpoint/2010/main" val="421665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ES"/>
          </a:p>
        </p:txBody>
      </p:sp>
      <p:sp>
        <p:nvSpPr>
          <p:cNvPr id="3" name="2 Marcador de texto vertical"/>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fecha"/>
          <p:cNvSpPr>
            <a:spLocks noGrp="1"/>
          </p:cNvSpPr>
          <p:nvPr>
            <p:ph type="dt" sz="half" idx="10"/>
          </p:nvPr>
        </p:nvSpPr>
        <p:spPr/>
        <p:txBody>
          <a:bodyPr/>
          <a:lstStyle/>
          <a:p>
            <a:fld id="{19DDEEBF-022B-4BF0-B045-98F321C55802}" type="datetimeFigureOut">
              <a:rPr lang="es-ES" smtClean="0"/>
              <a:t>22/8/19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117CB49-FDCF-4EB7-A09E-9F39367410F8}" type="slidenum">
              <a:rPr lang="es-ES" smtClean="0"/>
              <a:t>‹Nr.›</a:t>
            </a:fld>
            <a:endParaRPr lang="es-ES"/>
          </a:p>
        </p:txBody>
      </p:sp>
    </p:spTree>
    <p:extLst>
      <p:ext uri="{BB962C8B-B14F-4D97-AF65-F5344CB8AC3E}">
        <p14:creationId xmlns:p14="http://schemas.microsoft.com/office/powerpoint/2010/main" val="544666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_tradnl" smtClean="0"/>
              <a:t>Clic para editar título</a:t>
            </a:r>
            <a:endParaRPr lang="es-ES"/>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fecha"/>
          <p:cNvSpPr>
            <a:spLocks noGrp="1"/>
          </p:cNvSpPr>
          <p:nvPr>
            <p:ph type="dt" sz="half" idx="10"/>
          </p:nvPr>
        </p:nvSpPr>
        <p:spPr/>
        <p:txBody>
          <a:bodyPr/>
          <a:lstStyle/>
          <a:p>
            <a:fld id="{19DDEEBF-022B-4BF0-B045-98F321C55802}" type="datetimeFigureOut">
              <a:rPr lang="es-ES" smtClean="0"/>
              <a:t>22/8/19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117CB49-FDCF-4EB7-A09E-9F39367410F8}" type="slidenum">
              <a:rPr lang="es-ES" smtClean="0"/>
              <a:t>‹Nr.›</a:t>
            </a:fld>
            <a:endParaRPr lang="es-ES"/>
          </a:p>
        </p:txBody>
      </p:sp>
    </p:spTree>
    <p:extLst>
      <p:ext uri="{BB962C8B-B14F-4D97-AF65-F5344CB8AC3E}">
        <p14:creationId xmlns:p14="http://schemas.microsoft.com/office/powerpoint/2010/main" val="425560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type="tx">
  <p:cSld name="Blank 1">
    <p:spTree>
      <p:nvGrpSpPr>
        <p:cNvPr id="1" name="Shape 417"/>
        <p:cNvGrpSpPr/>
        <p:nvPr/>
      </p:nvGrpSpPr>
      <p:grpSpPr>
        <a:xfrm>
          <a:off x="0" y="0"/>
          <a:ext cx="0" cy="0"/>
          <a:chOff x="0" y="0"/>
          <a:chExt cx="0" cy="0"/>
        </a:xfrm>
      </p:grpSpPr>
      <p:sp>
        <p:nvSpPr>
          <p:cNvPr id="418" name="Google Shape;418;p41"/>
          <p:cNvSpPr/>
          <p:nvPr/>
        </p:nvSpPr>
        <p:spPr>
          <a:xfrm>
            <a:off x="475788" y="4888851"/>
            <a:ext cx="1173000" cy="1287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375" b="0" i="0" u="none" strike="noStrike" cap="none">
                <a:solidFill>
                  <a:srgbClr val="757575"/>
                </a:solidFill>
                <a:latin typeface="Noto Sans"/>
                <a:ea typeface="Noto Sans"/>
                <a:cs typeface="Noto Sans"/>
                <a:sym typeface="Noto Sans"/>
              </a:rPr>
              <a:t>Google Confidential and Proprietary</a:t>
            </a:r>
            <a:endParaRPr sz="375"/>
          </a:p>
        </p:txBody>
      </p:sp>
    </p:spTree>
    <p:extLst>
      <p:ext uri="{BB962C8B-B14F-4D97-AF65-F5344CB8AC3E}">
        <p14:creationId xmlns:p14="http://schemas.microsoft.com/office/powerpoint/2010/main" val="932279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ES"/>
          </a:p>
        </p:txBody>
      </p:sp>
      <p:sp>
        <p:nvSpPr>
          <p:cNvPr id="3" name="2 Marcador de contenido"/>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fecha"/>
          <p:cNvSpPr>
            <a:spLocks noGrp="1"/>
          </p:cNvSpPr>
          <p:nvPr>
            <p:ph type="dt" sz="half" idx="10"/>
          </p:nvPr>
        </p:nvSpPr>
        <p:spPr/>
        <p:txBody>
          <a:bodyPr/>
          <a:lstStyle/>
          <a:p>
            <a:fld id="{19DDEEBF-022B-4BF0-B045-98F321C55802}" type="datetimeFigureOut">
              <a:rPr lang="es-ES" smtClean="0"/>
              <a:t>22/8/19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117CB49-FDCF-4EB7-A09E-9F39367410F8}" type="slidenum">
              <a:rPr lang="es-ES" smtClean="0"/>
              <a:t>‹Nr.›</a:t>
            </a:fld>
            <a:endParaRPr lang="es-ES"/>
          </a:p>
        </p:txBody>
      </p:sp>
    </p:spTree>
    <p:extLst>
      <p:ext uri="{BB962C8B-B14F-4D97-AF65-F5344CB8AC3E}">
        <p14:creationId xmlns:p14="http://schemas.microsoft.com/office/powerpoint/2010/main" val="13973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3 Marcador de fecha"/>
          <p:cNvSpPr>
            <a:spLocks noGrp="1"/>
          </p:cNvSpPr>
          <p:nvPr>
            <p:ph type="dt" sz="half" idx="10"/>
          </p:nvPr>
        </p:nvSpPr>
        <p:spPr/>
        <p:txBody>
          <a:bodyPr/>
          <a:lstStyle/>
          <a:p>
            <a:fld id="{19DDEEBF-022B-4BF0-B045-98F321C55802}" type="datetimeFigureOut">
              <a:rPr lang="es-ES" smtClean="0"/>
              <a:t>22/8/19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117CB49-FDCF-4EB7-A09E-9F39367410F8}" type="slidenum">
              <a:rPr lang="es-ES" smtClean="0"/>
              <a:t>‹Nr.›</a:t>
            </a:fld>
            <a:endParaRPr lang="es-ES"/>
          </a:p>
        </p:txBody>
      </p:sp>
    </p:spTree>
    <p:extLst>
      <p:ext uri="{BB962C8B-B14F-4D97-AF65-F5344CB8AC3E}">
        <p14:creationId xmlns:p14="http://schemas.microsoft.com/office/powerpoint/2010/main" val="130299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ES"/>
          </a:p>
        </p:txBody>
      </p:sp>
      <p:sp>
        <p:nvSpPr>
          <p:cNvPr id="3" name="2 Marcador de contenido"/>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contenido"/>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4 Marcador de fecha"/>
          <p:cNvSpPr>
            <a:spLocks noGrp="1"/>
          </p:cNvSpPr>
          <p:nvPr>
            <p:ph type="dt" sz="half" idx="10"/>
          </p:nvPr>
        </p:nvSpPr>
        <p:spPr/>
        <p:txBody>
          <a:bodyPr/>
          <a:lstStyle/>
          <a:p>
            <a:fld id="{19DDEEBF-022B-4BF0-B045-98F321C55802}" type="datetimeFigureOut">
              <a:rPr lang="es-ES" smtClean="0"/>
              <a:t>22/8/19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117CB49-FDCF-4EB7-A09E-9F39367410F8}" type="slidenum">
              <a:rPr lang="es-ES" smtClean="0"/>
              <a:t>‹Nr.›</a:t>
            </a:fld>
            <a:endParaRPr lang="es-ES"/>
          </a:p>
        </p:txBody>
      </p:sp>
    </p:spTree>
    <p:extLst>
      <p:ext uri="{BB962C8B-B14F-4D97-AF65-F5344CB8AC3E}">
        <p14:creationId xmlns:p14="http://schemas.microsoft.com/office/powerpoint/2010/main" val="285971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_tradnl" smtClean="0"/>
              <a:t>Clic para editar título</a:t>
            </a:r>
            <a:endParaRPr lang="es-ES"/>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6 Marcador de fecha"/>
          <p:cNvSpPr>
            <a:spLocks noGrp="1"/>
          </p:cNvSpPr>
          <p:nvPr>
            <p:ph type="dt" sz="half" idx="10"/>
          </p:nvPr>
        </p:nvSpPr>
        <p:spPr/>
        <p:txBody>
          <a:bodyPr/>
          <a:lstStyle/>
          <a:p>
            <a:fld id="{19DDEEBF-022B-4BF0-B045-98F321C55802}" type="datetimeFigureOut">
              <a:rPr lang="es-ES" smtClean="0"/>
              <a:t>22/8/19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A117CB49-FDCF-4EB7-A09E-9F39367410F8}" type="slidenum">
              <a:rPr lang="es-ES" smtClean="0"/>
              <a:t>‹Nr.›</a:t>
            </a:fld>
            <a:endParaRPr lang="es-ES"/>
          </a:p>
        </p:txBody>
      </p:sp>
    </p:spTree>
    <p:extLst>
      <p:ext uri="{BB962C8B-B14F-4D97-AF65-F5344CB8AC3E}">
        <p14:creationId xmlns:p14="http://schemas.microsoft.com/office/powerpoint/2010/main" val="362559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ES"/>
          </a:p>
        </p:txBody>
      </p:sp>
      <p:sp>
        <p:nvSpPr>
          <p:cNvPr id="3" name="2 Marcador de fecha"/>
          <p:cNvSpPr>
            <a:spLocks noGrp="1"/>
          </p:cNvSpPr>
          <p:nvPr>
            <p:ph type="dt" sz="half" idx="10"/>
          </p:nvPr>
        </p:nvSpPr>
        <p:spPr/>
        <p:txBody>
          <a:bodyPr/>
          <a:lstStyle/>
          <a:p>
            <a:fld id="{19DDEEBF-022B-4BF0-B045-98F321C55802}" type="datetimeFigureOut">
              <a:rPr lang="es-ES" smtClean="0"/>
              <a:t>22/8/19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A117CB49-FDCF-4EB7-A09E-9F39367410F8}" type="slidenum">
              <a:rPr lang="es-ES" smtClean="0"/>
              <a:t>‹Nr.›</a:t>
            </a:fld>
            <a:endParaRPr lang="es-ES"/>
          </a:p>
        </p:txBody>
      </p:sp>
    </p:spTree>
    <p:extLst>
      <p:ext uri="{BB962C8B-B14F-4D97-AF65-F5344CB8AC3E}">
        <p14:creationId xmlns:p14="http://schemas.microsoft.com/office/powerpoint/2010/main" val="2917131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9DDEEBF-022B-4BF0-B045-98F321C55802}" type="datetimeFigureOut">
              <a:rPr lang="es-ES" smtClean="0"/>
              <a:t>22/8/19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A117CB49-FDCF-4EB7-A09E-9F39367410F8}" type="slidenum">
              <a:rPr lang="es-ES" smtClean="0"/>
              <a:t>‹Nr.›</a:t>
            </a:fld>
            <a:endParaRPr lang="es-ES"/>
          </a:p>
        </p:txBody>
      </p:sp>
    </p:spTree>
    <p:extLst>
      <p:ext uri="{BB962C8B-B14F-4D97-AF65-F5344CB8AC3E}">
        <p14:creationId xmlns:p14="http://schemas.microsoft.com/office/powerpoint/2010/main" val="170369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2000" b="1"/>
            </a:lvl1pPr>
          </a:lstStyle>
          <a:p>
            <a:r>
              <a:rPr lang="es-ES_tradnl" smtClean="0"/>
              <a:t>Clic para editar título</a:t>
            </a:r>
            <a:endParaRPr lang="es-ES"/>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4 Marcador de fecha"/>
          <p:cNvSpPr>
            <a:spLocks noGrp="1"/>
          </p:cNvSpPr>
          <p:nvPr>
            <p:ph type="dt" sz="half" idx="10"/>
          </p:nvPr>
        </p:nvSpPr>
        <p:spPr/>
        <p:txBody>
          <a:bodyPr/>
          <a:lstStyle/>
          <a:p>
            <a:fld id="{19DDEEBF-022B-4BF0-B045-98F321C55802}" type="datetimeFigureOut">
              <a:rPr lang="es-ES" smtClean="0"/>
              <a:t>22/8/19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117CB49-FDCF-4EB7-A09E-9F39367410F8}" type="slidenum">
              <a:rPr lang="es-ES" smtClean="0"/>
              <a:t>‹Nr.›</a:t>
            </a:fld>
            <a:endParaRPr lang="es-ES"/>
          </a:p>
        </p:txBody>
      </p:sp>
    </p:spTree>
    <p:extLst>
      <p:ext uri="{BB962C8B-B14F-4D97-AF65-F5344CB8AC3E}">
        <p14:creationId xmlns:p14="http://schemas.microsoft.com/office/powerpoint/2010/main" val="2837835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_tradnl" smtClean="0"/>
              <a:t>Clic para editar título</a:t>
            </a:r>
            <a:endParaRPr lang="es-ES"/>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4 Marcador de fecha"/>
          <p:cNvSpPr>
            <a:spLocks noGrp="1"/>
          </p:cNvSpPr>
          <p:nvPr>
            <p:ph type="dt" sz="half" idx="10"/>
          </p:nvPr>
        </p:nvSpPr>
        <p:spPr/>
        <p:txBody>
          <a:bodyPr/>
          <a:lstStyle/>
          <a:p>
            <a:fld id="{19DDEEBF-022B-4BF0-B045-98F321C55802}" type="datetimeFigureOut">
              <a:rPr lang="es-ES" smtClean="0"/>
              <a:t>22/8/19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117CB49-FDCF-4EB7-A09E-9F39367410F8}" type="slidenum">
              <a:rPr lang="es-ES" smtClean="0"/>
              <a:t>‹Nr.›</a:t>
            </a:fld>
            <a:endParaRPr lang="es-ES"/>
          </a:p>
        </p:txBody>
      </p:sp>
    </p:spTree>
    <p:extLst>
      <p:ext uri="{BB962C8B-B14F-4D97-AF65-F5344CB8AC3E}">
        <p14:creationId xmlns:p14="http://schemas.microsoft.com/office/powerpoint/2010/main" val="15386029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DDEEBF-022B-4BF0-B045-98F321C55802}" type="datetimeFigureOut">
              <a:rPr lang="es-ES" smtClean="0"/>
              <a:t>22/8/19</a:t>
            </a:fld>
            <a:endParaRPr lang="es-ES"/>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117CB49-FDCF-4EB7-A09E-9F39367410F8}" type="slidenum">
              <a:rPr lang="es-ES" smtClean="0"/>
              <a:t>‹Nr.›</a:t>
            </a:fld>
            <a:endParaRPr lang="es-ES"/>
          </a:p>
        </p:txBody>
      </p:sp>
    </p:spTree>
    <p:extLst>
      <p:ext uri="{BB962C8B-B14F-4D97-AF65-F5344CB8AC3E}">
        <p14:creationId xmlns:p14="http://schemas.microsoft.com/office/powerpoint/2010/main" val="3098202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video" Target="../media/media1.m4v"/><Relationship Id="rId4" Type="http://schemas.openxmlformats.org/officeDocument/2006/relationships/slideLayout" Target="../slideLayouts/slideLayout2.xml"/><Relationship Id="rId5" Type="http://schemas.openxmlformats.org/officeDocument/2006/relationships/notesSlide" Target="../notesSlides/notesSlide1.xml"/><Relationship Id="rId6" Type="http://schemas.openxmlformats.org/officeDocument/2006/relationships/image" Target="../media/image4.jpg"/><Relationship Id="rId7" Type="http://schemas.openxmlformats.org/officeDocument/2006/relationships/image" Target="../media/image6.png"/><Relationship Id="rId8" Type="http://schemas.openxmlformats.org/officeDocument/2006/relationships/image" Target="../media/image7.tiff"/><Relationship Id="rId9" Type="http://schemas.openxmlformats.org/officeDocument/2006/relationships/image" Target="../media/image8.png"/><Relationship Id="rId1" Type="http://schemas.openxmlformats.org/officeDocument/2006/relationships/themeOverride" Target="../theme/themeOverride2.xml"/><Relationship Id="rId2" Type="http://schemas.microsoft.com/office/2007/relationships/media" Target="../media/media1.m4v"/></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9.png"/><Relationship Id="rId5" Type="http://schemas.openxmlformats.org/officeDocument/2006/relationships/image" Target="../media/image2.jpeg"/><Relationship Id="rId6" Type="http://schemas.openxmlformats.org/officeDocument/2006/relationships/chart" Target="../charts/chart1.xml"/><Relationship Id="rId7" Type="http://schemas.openxmlformats.org/officeDocument/2006/relationships/package" Target="../embeddings/Hoja_de_c_lculo_de_Microsoft_Excel1.xlsx"/><Relationship Id="rId8"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chart" Target="../charts/chart2.xml"/><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CuadroTexto 4"/>
          <p:cNvSpPr txBox="1"/>
          <p:nvPr/>
        </p:nvSpPr>
        <p:spPr>
          <a:xfrm>
            <a:off x="-125012" y="662625"/>
            <a:ext cx="8938229" cy="1077218"/>
          </a:xfrm>
          <a:prstGeom prst="rect">
            <a:avLst/>
          </a:prstGeom>
          <a:noFill/>
          <a:effectLst>
            <a:outerShdw blurRad="50800" dist="76200" dir="2700000" algn="tl" rotWithShape="0">
              <a:schemeClr val="tx2">
                <a:lumMod val="75000"/>
                <a:alpha val="40000"/>
              </a:schemeClr>
            </a:outerShdw>
          </a:effectLst>
        </p:spPr>
        <p:txBody>
          <a:bodyPr wrap="square" rtlCol="0">
            <a:spAutoFit/>
          </a:bodyPr>
          <a:lstStyle/>
          <a:p>
            <a:pPr lvl="2" algn="ctr"/>
            <a:r>
              <a:rPr lang="es-ES" sz="3200" b="1" dirty="0" smtClean="0">
                <a:solidFill>
                  <a:prstClr val="white"/>
                </a:solidFill>
                <a:effectLst>
                  <a:outerShdw blurRad="38100" dist="38100" dir="2700000" algn="tl">
                    <a:srgbClr val="000000">
                      <a:alpha val="43137"/>
                    </a:srgbClr>
                  </a:outerShdw>
                </a:effectLst>
                <a:latin typeface="Arial" charset="0"/>
                <a:ea typeface="Arial" charset="0"/>
                <a:cs typeface="Arial" charset="0"/>
              </a:rPr>
              <a:t>N</a:t>
            </a:r>
            <a:r>
              <a:rPr lang="es-ES_tradnl" sz="3200" b="1" dirty="0" err="1" smtClean="0">
                <a:solidFill>
                  <a:prstClr val="white"/>
                </a:solidFill>
                <a:effectLst>
                  <a:outerShdw blurRad="38100" dist="38100" dir="2700000" algn="tl">
                    <a:srgbClr val="000000">
                      <a:alpha val="43137"/>
                    </a:srgbClr>
                  </a:outerShdw>
                </a:effectLst>
                <a:latin typeface="Arial" charset="0"/>
                <a:ea typeface="Arial" charset="0"/>
                <a:cs typeface="Arial" charset="0"/>
              </a:rPr>
              <a:t>úmero</a:t>
            </a:r>
            <a:r>
              <a:rPr lang="es-ES_tradnl" sz="3200" b="1" dirty="0" smtClean="0">
                <a:solidFill>
                  <a:prstClr val="white"/>
                </a:solidFill>
                <a:effectLst>
                  <a:outerShdw blurRad="38100" dist="38100" dir="2700000" algn="tl">
                    <a:srgbClr val="000000">
                      <a:alpha val="43137"/>
                    </a:srgbClr>
                  </a:outerShdw>
                </a:effectLst>
                <a:latin typeface="Arial" charset="0"/>
                <a:ea typeface="Arial" charset="0"/>
                <a:cs typeface="Arial" charset="0"/>
              </a:rPr>
              <a:t> de incendios y zonas quemadas en Colombia año 2019</a:t>
            </a:r>
            <a:endParaRPr lang="es-ES" sz="3200" b="1" dirty="0">
              <a:solidFill>
                <a:prstClr val="white"/>
              </a:solidFill>
              <a:effectLst>
                <a:outerShdw blurRad="38100" dist="38100" dir="2700000" algn="tl">
                  <a:srgbClr val="000000">
                    <a:alpha val="43137"/>
                  </a:srgbClr>
                </a:outerShdw>
              </a:effectLst>
              <a:latin typeface="Arial" charset="0"/>
              <a:ea typeface="Arial" charset="0"/>
              <a:cs typeface="Arial" charset="0"/>
            </a:endParaRPr>
          </a:p>
        </p:txBody>
      </p:sp>
      <p:sp>
        <p:nvSpPr>
          <p:cNvPr id="9" name="1 CuadroTexto"/>
          <p:cNvSpPr txBox="1"/>
          <p:nvPr/>
        </p:nvSpPr>
        <p:spPr>
          <a:xfrm>
            <a:off x="5572857" y="4554173"/>
            <a:ext cx="3240360" cy="577081"/>
          </a:xfrm>
          <a:prstGeom prst="rect">
            <a:avLst/>
          </a:prstGeom>
          <a:noFill/>
        </p:spPr>
        <p:txBody>
          <a:bodyPr wrap="square" rtlCol="0">
            <a:spAutoFit/>
          </a:bodyPr>
          <a:lstStyle/>
          <a:p>
            <a:pPr lvl="0" algn="r"/>
            <a:r>
              <a:rPr lang="es-ES" sz="1050" b="1" dirty="0">
                <a:solidFill>
                  <a:schemeClr val="bg1"/>
                </a:solidFill>
                <a:effectLst>
                  <a:outerShdw blurRad="38100" dist="38100" dir="2700000" algn="tl">
                    <a:srgbClr val="000000">
                      <a:alpha val="43137"/>
                    </a:srgbClr>
                  </a:outerShdw>
                </a:effectLst>
                <a:latin typeface="Arial" pitchFamily="34" charset="0"/>
                <a:cs typeface="Arial" pitchFamily="34" charset="0"/>
              </a:rPr>
              <a:t>INSTITUTO GEOGRÁFICO AGUSTÍN CODAZZI  IGAC – CIAF.</a:t>
            </a:r>
          </a:p>
          <a:p>
            <a:pPr lvl="0" algn="r"/>
            <a:r>
              <a:rPr lang="es-ES" sz="1050" b="1" dirty="0">
                <a:solidFill>
                  <a:schemeClr val="bg1"/>
                </a:solidFill>
                <a:effectLst>
                  <a:outerShdw blurRad="38100" dist="38100" dir="2700000" algn="tl">
                    <a:srgbClr val="000000">
                      <a:alpha val="43137"/>
                    </a:srgbClr>
                  </a:outerShdw>
                </a:effectLst>
                <a:latin typeface="Arial" pitchFamily="34" charset="0"/>
                <a:cs typeface="Arial" pitchFamily="34" charset="0"/>
              </a:rPr>
              <a:t>Bogotá, 2019</a:t>
            </a:r>
          </a:p>
        </p:txBody>
      </p:sp>
      <p:sp>
        <p:nvSpPr>
          <p:cNvPr id="7" name="6 Rectángulo">
            <a:extLst>
              <a:ext uri="{FF2B5EF4-FFF2-40B4-BE49-F238E27FC236}">
                <a16:creationId xmlns:a16="http://schemas.microsoft.com/office/drawing/2014/main" xmlns="" id="{F350B880-1EE3-154F-A930-C7F3266C3382}"/>
              </a:ext>
            </a:extLst>
          </p:cNvPr>
          <p:cNvSpPr/>
          <p:nvPr/>
        </p:nvSpPr>
        <p:spPr>
          <a:xfrm>
            <a:off x="3004120" y="5594382"/>
            <a:ext cx="5137474" cy="692497"/>
          </a:xfrm>
          <a:prstGeom prst="rect">
            <a:avLst/>
          </a:prstGeom>
        </p:spPr>
        <p:txBody>
          <a:bodyPr wrap="square">
            <a:spAutoFit/>
          </a:bodyPr>
          <a:lstStyle/>
          <a:p>
            <a:pPr algn="r"/>
            <a:r>
              <a:rPr lang="es-ES" b="1" dirty="0">
                <a:solidFill>
                  <a:schemeClr val="bg1"/>
                </a:solidFill>
                <a:latin typeface="Arial" charset="0"/>
                <a:ea typeface="Arial" charset="0"/>
                <a:cs typeface="Arial" charset="0"/>
              </a:rPr>
              <a:t>Hernando Hernández-</a:t>
            </a:r>
            <a:r>
              <a:rPr lang="es-ES" b="1" dirty="0" err="1">
                <a:solidFill>
                  <a:schemeClr val="bg1"/>
                </a:solidFill>
                <a:latin typeface="Arial" charset="0"/>
                <a:ea typeface="Arial" charset="0"/>
                <a:cs typeface="Arial" charset="0"/>
              </a:rPr>
              <a:t>Hamón</a:t>
            </a:r>
            <a:endParaRPr lang="es-ES" b="1" dirty="0">
              <a:solidFill>
                <a:schemeClr val="bg1"/>
              </a:solidFill>
              <a:latin typeface="Arial" charset="0"/>
              <a:ea typeface="Arial" charset="0"/>
              <a:cs typeface="Arial" charset="0"/>
            </a:endParaRPr>
          </a:p>
          <a:p>
            <a:pPr algn="r"/>
            <a:r>
              <a:rPr lang="es-ES" sz="1050" b="1" i="1" dirty="0">
                <a:solidFill>
                  <a:schemeClr val="bg1"/>
                </a:solidFill>
                <a:latin typeface="Arial" charset="0"/>
                <a:ea typeface="Arial" charset="0"/>
                <a:cs typeface="Arial" charset="0"/>
              </a:rPr>
              <a:t>Centro de Investigación CIAF - IGAC </a:t>
            </a:r>
          </a:p>
          <a:p>
            <a:pPr algn="r"/>
            <a:endParaRPr lang="es-ES" sz="1050" b="1" i="1" dirty="0">
              <a:solidFill>
                <a:schemeClr val="bg1"/>
              </a:solidFill>
              <a:latin typeface="Arial" charset="0"/>
              <a:ea typeface="Arial" charset="0"/>
              <a:cs typeface="Arial" charset="0"/>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707654"/>
            <a:ext cx="2370539" cy="2992569"/>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6172" y="1825555"/>
            <a:ext cx="2205013" cy="2728618"/>
          </a:xfrm>
          <a:prstGeom prst="rect">
            <a:avLst/>
          </a:prstGeom>
        </p:spPr>
      </p:pic>
    </p:spTree>
    <p:extLst>
      <p:ext uri="{BB962C8B-B14F-4D97-AF65-F5344CB8AC3E}">
        <p14:creationId xmlns:p14="http://schemas.microsoft.com/office/powerpoint/2010/main" val="612491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AutoShape 4" descr="Imagen relacionada"/>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3" name="AutoShape 28" descr="Resultado de imagen para sensor icon"/>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4" name="Título 2"/>
          <p:cNvSpPr txBox="1">
            <a:spLocks/>
          </p:cNvSpPr>
          <p:nvPr/>
        </p:nvSpPr>
        <p:spPr>
          <a:xfrm>
            <a:off x="1295636" y="440134"/>
            <a:ext cx="6552727" cy="701513"/>
          </a:xfrm>
          <a:prstGeom prst="rect">
            <a:avLst/>
          </a:prstGeom>
        </p:spPr>
        <p:txBody>
          <a:bodyPr vert="horz" lIns="68580" tIns="34290" rIns="68580" bIns="34290" rtlCol="0" anchor="ctr">
            <a:noAutofit/>
          </a:bodyPr>
          <a:lstStyle>
            <a:lvl1pPr algn="r" defTabSz="914400" rtl="0" eaLnBrk="1" latinLnBrk="0" hangingPunct="1">
              <a:spcBef>
                <a:spcPct val="0"/>
              </a:spcBef>
              <a:buNone/>
              <a:defRPr lang="es-CO" sz="2800" b="1" i="0" u="none" strike="noStrike" kern="1200" cap="none" dirty="0">
                <a:solidFill>
                  <a:srgbClr val="0070C0"/>
                </a:solidFill>
                <a:effectLst>
                  <a:outerShdw blurRad="38100" dist="38100" dir="2700000" algn="tl">
                    <a:srgbClr val="000000">
                      <a:alpha val="43137"/>
                    </a:srgbClr>
                  </a:outerShdw>
                </a:effectLst>
                <a:latin typeface="Calibri"/>
                <a:ea typeface="Calibri"/>
                <a:cs typeface="Calibri"/>
                <a:sym typeface="Calibri"/>
              </a:defRPr>
            </a:lvl1pPr>
          </a:lstStyle>
          <a:p>
            <a:pPr algn="ctr"/>
            <a:r>
              <a:rPr lang="es-CO" b="0" dirty="0">
                <a:solidFill>
                  <a:schemeClr val="tx1"/>
                </a:solidFill>
                <a:effectLst/>
                <a:latin typeface="Segoe UI Light" panose="020B0502040204020203" pitchFamily="34" charset="0"/>
                <a:ea typeface="+mj-ea"/>
                <a:cs typeface="+mj-cs"/>
              </a:rPr>
              <a:t>COMPUTACIÓN EN LA NUBE</a:t>
            </a:r>
          </a:p>
          <a:p>
            <a:pPr algn="ctr"/>
            <a:r>
              <a:rPr lang="es-CO" b="0" dirty="0">
                <a:solidFill>
                  <a:schemeClr val="tx1"/>
                </a:solidFill>
                <a:effectLst/>
                <a:latin typeface="Segoe UI Light" panose="020B0502040204020203" pitchFamily="34" charset="0"/>
                <a:ea typeface="+mj-ea"/>
                <a:cs typeface="+mj-cs"/>
              </a:rPr>
              <a:t>“CLOUD COMPUTING”</a:t>
            </a:r>
            <a:r>
              <a:rPr lang="es-CO" sz="2100" dirty="0">
                <a:latin typeface="Segoe UI Light" panose="020B0502040204020203" pitchFamily="34" charset="0"/>
              </a:rPr>
              <a:t/>
            </a:r>
            <a:br>
              <a:rPr lang="es-CO" sz="2100" dirty="0">
                <a:latin typeface="Segoe UI Light" panose="020B0502040204020203" pitchFamily="34" charset="0"/>
              </a:rPr>
            </a:br>
            <a:endParaRPr lang="es-CO" sz="2100" dirty="0"/>
          </a:p>
        </p:txBody>
      </p:sp>
      <p:pic>
        <p:nvPicPr>
          <p:cNvPr id="5" name="Imagen 4"/>
          <p:cNvPicPr>
            <a:picLocks noChangeAspect="1"/>
          </p:cNvPicPr>
          <p:nvPr/>
        </p:nvPicPr>
        <p:blipFill>
          <a:blip r:embed="rId4"/>
          <a:stretch>
            <a:fillRect/>
          </a:stretch>
        </p:blipFill>
        <p:spPr>
          <a:xfrm>
            <a:off x="0" y="1779662"/>
            <a:ext cx="9144000" cy="2778512"/>
          </a:xfrm>
          <a:prstGeom prst="rect">
            <a:avLst/>
          </a:prstGeom>
        </p:spPr>
      </p:pic>
      <p:sp>
        <p:nvSpPr>
          <p:cNvPr id="6" name="Rectángulo 5"/>
          <p:cNvSpPr/>
          <p:nvPr/>
        </p:nvSpPr>
        <p:spPr>
          <a:xfrm>
            <a:off x="467544" y="1084620"/>
            <a:ext cx="8208912" cy="954107"/>
          </a:xfrm>
          <a:prstGeom prst="rect">
            <a:avLst/>
          </a:prstGeom>
        </p:spPr>
        <p:txBody>
          <a:bodyPr wrap="square">
            <a:spAutoFit/>
          </a:bodyPr>
          <a:lstStyle/>
          <a:p>
            <a:r>
              <a:rPr lang="es-ES" sz="1400" dirty="0">
                <a:solidFill>
                  <a:srgbClr val="424242"/>
                </a:solidFill>
                <a:latin typeface="Google Sans"/>
              </a:rPr>
              <a:t>Combina el poder de múltiples catálogos de </a:t>
            </a:r>
            <a:r>
              <a:rPr lang="es-ES" sz="1400" dirty="0" err="1">
                <a:solidFill>
                  <a:srgbClr val="424242"/>
                </a:solidFill>
                <a:latin typeface="Google Sans"/>
              </a:rPr>
              <a:t>petabytes</a:t>
            </a:r>
            <a:r>
              <a:rPr lang="es-ES" sz="1400" dirty="0">
                <a:solidFill>
                  <a:srgbClr val="424242"/>
                </a:solidFill>
                <a:latin typeface="Google Sans"/>
              </a:rPr>
              <a:t> de imágenes satelitales y conjuntos de datos geoespaciales con capacidades de análisis a escala global y lo pone a disposición de científicos, investigadores y desarrolladores herramientas de análisis espacial, con el fin de detectar cambios, mapear tendencias y cuantificar las diferencias en la superficie terrestre,</a:t>
            </a:r>
            <a:endParaRPr lang="es-ES" sz="1400" dirty="0"/>
          </a:p>
        </p:txBody>
      </p:sp>
    </p:spTree>
    <p:extLst>
      <p:ext uri="{BB962C8B-B14F-4D97-AF65-F5344CB8AC3E}">
        <p14:creationId xmlns:p14="http://schemas.microsoft.com/office/powerpoint/2010/main" val="14434860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sp>
        <p:nvSpPr>
          <p:cNvPr id="30" name="Rectángulo 29"/>
          <p:cNvSpPr/>
          <p:nvPr/>
        </p:nvSpPr>
        <p:spPr>
          <a:xfrm>
            <a:off x="0" y="921659"/>
            <a:ext cx="9144000" cy="36663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4" name="AutoShape 6" descr="Imagen relacionada"/>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6" name="AutoShape 8" descr="Imagen relacionada"/>
          <p:cNvSpPr>
            <a:spLocks noChangeAspect="1" noChangeArrowheads="1"/>
          </p:cNvSpPr>
          <p:nvPr/>
        </p:nvSpPr>
        <p:spPr bwMode="auto">
          <a:xfrm>
            <a:off x="1488281" y="1202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7" name="AutoShape 10" descr="Resultado de imagen para question icon"/>
          <p:cNvSpPr>
            <a:spLocks noChangeAspect="1" noChangeArrowheads="1"/>
          </p:cNvSpPr>
          <p:nvPr/>
        </p:nvSpPr>
        <p:spPr bwMode="auto">
          <a:xfrm>
            <a:off x="1602581" y="2345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10" name="AutoShape 2" descr="Resultado de imagen para arrow icon"/>
          <p:cNvSpPr>
            <a:spLocks noChangeAspect="1" noChangeArrowheads="1"/>
          </p:cNvSpPr>
          <p:nvPr/>
        </p:nvSpPr>
        <p:spPr bwMode="auto">
          <a:xfrm>
            <a:off x="1716881" y="3488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11" name="AutoShape 4" descr="Resultado de imagen para arrow icon"/>
          <p:cNvSpPr>
            <a:spLocks noChangeAspect="1" noChangeArrowheads="1"/>
          </p:cNvSpPr>
          <p:nvPr/>
        </p:nvSpPr>
        <p:spPr bwMode="auto">
          <a:xfrm>
            <a:off x="1831181" y="4631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26" name="Rectángulo 25"/>
          <p:cNvSpPr/>
          <p:nvPr/>
        </p:nvSpPr>
        <p:spPr>
          <a:xfrm>
            <a:off x="491609" y="1110770"/>
            <a:ext cx="1675172" cy="646331"/>
          </a:xfrm>
          <a:prstGeom prst="rect">
            <a:avLst/>
          </a:prstGeom>
        </p:spPr>
        <p:txBody>
          <a:bodyPr wrap="square">
            <a:spAutoFit/>
          </a:bodyPr>
          <a:lstStyle/>
          <a:p>
            <a:pPr algn="ctr"/>
            <a:r>
              <a:rPr lang="es-CO" b="1" dirty="0">
                <a:solidFill>
                  <a:srgbClr val="0070C0"/>
                </a:solidFill>
                <a:latin typeface="Segoe UI Light" panose="020B0502040204020203" pitchFamily="34" charset="0"/>
              </a:rPr>
              <a:t>Sensores Remotos</a:t>
            </a:r>
          </a:p>
        </p:txBody>
      </p:sp>
      <p:pic>
        <p:nvPicPr>
          <p:cNvPr id="29" name="fleet_withSMAP_noTRMM_640x360_30fp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1905"/>
          <a:stretch/>
        </p:blipFill>
        <p:spPr>
          <a:xfrm>
            <a:off x="-53274" y="1946212"/>
            <a:ext cx="3083110" cy="1968615"/>
          </a:xfrm>
          <a:prstGeom prst="rect">
            <a:avLst/>
          </a:prstGeom>
        </p:spPr>
      </p:pic>
      <p:sp>
        <p:nvSpPr>
          <p:cNvPr id="22" name="Título 2"/>
          <p:cNvSpPr>
            <a:spLocks noGrp="1"/>
          </p:cNvSpPr>
          <p:nvPr>
            <p:ph type="title"/>
          </p:nvPr>
        </p:nvSpPr>
        <p:spPr>
          <a:xfrm>
            <a:off x="1335445" y="180645"/>
            <a:ext cx="5745175" cy="701513"/>
          </a:xfrm>
        </p:spPr>
        <p:txBody>
          <a:bodyPr>
            <a:noAutofit/>
          </a:bodyPr>
          <a:lstStyle/>
          <a:p>
            <a:r>
              <a:rPr lang="es-CO" sz="2800" dirty="0">
                <a:latin typeface="Segoe UI Light" panose="020B0502040204020203" pitchFamily="34" charset="0"/>
              </a:rPr>
              <a:t>CATÁLOGO DE DATOS</a:t>
            </a:r>
          </a:p>
        </p:txBody>
      </p:sp>
      <p:pic>
        <p:nvPicPr>
          <p:cNvPr id="21" name="Imagen 20">
            <a:extLst>
              <a:ext uri="{FF2B5EF4-FFF2-40B4-BE49-F238E27FC236}">
                <a16:creationId xmlns:a16="http://schemas.microsoft.com/office/drawing/2014/main" xmlns="" id="{599B62D3-F5CC-5C4C-BFCE-73135A0D57F4}"/>
              </a:ext>
            </a:extLst>
          </p:cNvPr>
          <p:cNvPicPr>
            <a:picLocks noChangeAspect="1"/>
          </p:cNvPicPr>
          <p:nvPr/>
        </p:nvPicPr>
        <p:blipFill rotWithShape="1">
          <a:blip r:embed="rId8"/>
          <a:srcRect t="19143"/>
          <a:stretch/>
        </p:blipFill>
        <p:spPr>
          <a:xfrm>
            <a:off x="2402736" y="1252609"/>
            <a:ext cx="6741264" cy="3066984"/>
          </a:xfrm>
          <a:prstGeom prst="rect">
            <a:avLst/>
          </a:prstGeom>
        </p:spPr>
      </p:pic>
      <p:pic>
        <p:nvPicPr>
          <p:cNvPr id="12" name="Picture 6" descr="Resultado de imagen para arrow icon"/>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66781" y="2959196"/>
            <a:ext cx="793761" cy="79376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xmlns="" id="{9ABF2248-31B4-234E-94EE-41288464679C}"/>
              </a:ext>
            </a:extLst>
          </p:cNvPr>
          <p:cNvSpPr/>
          <p:nvPr/>
        </p:nvSpPr>
        <p:spPr>
          <a:xfrm>
            <a:off x="4560536" y="4774168"/>
            <a:ext cx="4158254" cy="369332"/>
          </a:xfrm>
          <a:prstGeom prst="rect">
            <a:avLst/>
          </a:prstGeom>
        </p:spPr>
        <p:txBody>
          <a:bodyPr wrap="none">
            <a:spAutoFit/>
          </a:bodyPr>
          <a:lstStyle/>
          <a:p>
            <a:r>
              <a:rPr lang="es-CO" dirty="0">
                <a:solidFill>
                  <a:schemeClr val="tx2"/>
                </a:solidFill>
              </a:rPr>
              <a:t>https://earthengine.google.com/datasets/</a:t>
            </a:r>
          </a:p>
        </p:txBody>
      </p:sp>
    </p:spTree>
    <p:extLst>
      <p:ext uri="{BB962C8B-B14F-4D97-AF65-F5344CB8AC3E}">
        <p14:creationId xmlns:p14="http://schemas.microsoft.com/office/powerpoint/2010/main" val="34227318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5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06CF9E33-8075-0E49-9A8A-C8250535A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 y="0"/>
            <a:ext cx="9142410" cy="51435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758164"/>
            <a:ext cx="6174658" cy="3627171"/>
          </a:xfrm>
          <a:prstGeom prst="rect">
            <a:avLst/>
          </a:prstGeom>
        </p:spPr>
      </p:pic>
      <p:sp>
        <p:nvSpPr>
          <p:cNvPr id="4" name="Rectángulo 3"/>
          <p:cNvSpPr/>
          <p:nvPr/>
        </p:nvSpPr>
        <p:spPr>
          <a:xfrm>
            <a:off x="5107801" y="1605899"/>
            <a:ext cx="3714267" cy="1477328"/>
          </a:xfrm>
          <a:prstGeom prst="rect">
            <a:avLst/>
          </a:prstGeom>
        </p:spPr>
        <p:txBody>
          <a:bodyPr wrap="square">
            <a:spAutoFit/>
          </a:bodyPr>
          <a:lstStyle/>
          <a:p>
            <a:r>
              <a:rPr lang="es-ES" dirty="0"/>
              <a:t>El conjunto de datos MOD14A1 V6 proporciona compuestos de máscara de fuego a una resolución de 1 km derivada de las </a:t>
            </a:r>
            <a:r>
              <a:rPr lang="es-ES" dirty="0" err="1"/>
              <a:t>radiancias</a:t>
            </a:r>
            <a:r>
              <a:rPr lang="es-ES" dirty="0"/>
              <a:t> de </a:t>
            </a:r>
            <a:r>
              <a:rPr lang="es-ES" dirty="0" smtClean="0"/>
              <a:t>las BANDAS </a:t>
            </a:r>
            <a:r>
              <a:rPr lang="es-ES" dirty="0"/>
              <a:t>4 y 11 de MODIS. </a:t>
            </a:r>
            <a:endParaRPr lang="es-ES_tradnl" dirty="0"/>
          </a:p>
        </p:txBody>
      </p:sp>
    </p:spTree>
    <p:extLst>
      <p:ext uri="{BB962C8B-B14F-4D97-AF65-F5344CB8AC3E}">
        <p14:creationId xmlns:p14="http://schemas.microsoft.com/office/powerpoint/2010/main" val="1474612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06CF9E33-8075-0E49-9A8A-C8250535A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 y="0"/>
            <a:ext cx="9142410" cy="5143500"/>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8823" y="-11229"/>
            <a:ext cx="4074382" cy="5143500"/>
          </a:xfrm>
          <a:prstGeom prst="rect">
            <a:avLst/>
          </a:prstGeom>
        </p:spPr>
      </p:pic>
      <p:graphicFrame>
        <p:nvGraphicFramePr>
          <p:cNvPr id="6" name="Gráfico 5"/>
          <p:cNvGraphicFramePr>
            <a:graphicFrameLocks/>
          </p:cNvGraphicFramePr>
          <p:nvPr>
            <p:extLst>
              <p:ext uri="{D42A27DB-BD31-4B8C-83A1-F6EECF244321}">
                <p14:modId xmlns:p14="http://schemas.microsoft.com/office/powerpoint/2010/main" val="857490000"/>
              </p:ext>
            </p:extLst>
          </p:nvPr>
        </p:nvGraphicFramePr>
        <p:xfrm>
          <a:off x="152551" y="1151999"/>
          <a:ext cx="4745295" cy="338437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931489114"/>
              </p:ext>
            </p:extLst>
          </p:nvPr>
        </p:nvGraphicFramePr>
        <p:xfrm>
          <a:off x="2353667" y="476736"/>
          <a:ext cx="1917935" cy="483144"/>
        </p:xfrm>
        <a:graphic>
          <a:graphicData uri="http://schemas.openxmlformats.org/presentationml/2006/ole">
            <mc:AlternateContent xmlns:mc="http://schemas.openxmlformats.org/markup-compatibility/2006">
              <mc:Choice xmlns:v="urn:schemas-microsoft-com:vml" Requires="v">
                <p:oleObj spid="_x0000_s1036" name="Hoja de cálculo" r:id="rId7" imgW="1663700" imgH="419100" progId="Excel.Sheet.12">
                  <p:embed/>
                </p:oleObj>
              </mc:Choice>
              <mc:Fallback>
                <p:oleObj name="Hoja de cálculo" r:id="rId7" imgW="1663700" imgH="419100" progId="Excel.Sheet.12">
                  <p:embed/>
                  <p:pic>
                    <p:nvPicPr>
                      <p:cNvPr id="0" name=""/>
                      <p:cNvPicPr/>
                      <p:nvPr/>
                    </p:nvPicPr>
                    <p:blipFill>
                      <a:blip r:embed="rId8"/>
                      <a:stretch>
                        <a:fillRect/>
                      </a:stretch>
                    </p:blipFill>
                    <p:spPr>
                      <a:xfrm>
                        <a:off x="2353667" y="476736"/>
                        <a:ext cx="1917935" cy="483144"/>
                      </a:xfrm>
                      <a:prstGeom prst="rect">
                        <a:avLst/>
                      </a:prstGeom>
                    </p:spPr>
                  </p:pic>
                </p:oleObj>
              </mc:Fallback>
            </mc:AlternateContent>
          </a:graphicData>
        </a:graphic>
      </p:graphicFrame>
      <p:sp>
        <p:nvSpPr>
          <p:cNvPr id="8" name="CuadroTexto 7"/>
          <p:cNvSpPr txBox="1"/>
          <p:nvPr/>
        </p:nvSpPr>
        <p:spPr>
          <a:xfrm>
            <a:off x="102049" y="806483"/>
            <a:ext cx="2022605" cy="830997"/>
          </a:xfrm>
          <a:prstGeom prst="rect">
            <a:avLst/>
          </a:prstGeom>
          <a:noFill/>
        </p:spPr>
        <p:txBody>
          <a:bodyPr wrap="none" rtlCol="0">
            <a:spAutoFit/>
          </a:bodyPr>
          <a:lstStyle/>
          <a:p>
            <a:r>
              <a:rPr lang="es-ES_tradnl" sz="1600" dirty="0" smtClean="0"/>
              <a:t>Evaluación preliminar </a:t>
            </a:r>
          </a:p>
          <a:p>
            <a:r>
              <a:rPr lang="es-ES_tradnl" sz="1600" dirty="0" smtClean="0"/>
              <a:t>Datos </a:t>
            </a:r>
            <a:r>
              <a:rPr lang="es-ES_tradnl" sz="1600" dirty="0" smtClean="0">
                <a:solidFill>
                  <a:srgbClr val="FF0000"/>
                </a:solidFill>
              </a:rPr>
              <a:t>No oficiales</a:t>
            </a:r>
          </a:p>
          <a:p>
            <a:r>
              <a:rPr lang="es-ES_tradnl" sz="1600" dirty="0" smtClean="0"/>
              <a:t> </a:t>
            </a:r>
            <a:endParaRPr lang="es-ES_tradnl" sz="1600" dirty="0"/>
          </a:p>
        </p:txBody>
      </p:sp>
      <p:sp>
        <p:nvSpPr>
          <p:cNvPr id="9" name="CuadroTexto 8"/>
          <p:cNvSpPr txBox="1"/>
          <p:nvPr/>
        </p:nvSpPr>
        <p:spPr>
          <a:xfrm>
            <a:off x="5008586" y="-80453"/>
            <a:ext cx="1913152" cy="523220"/>
          </a:xfrm>
          <a:prstGeom prst="rect">
            <a:avLst/>
          </a:prstGeom>
          <a:noFill/>
        </p:spPr>
        <p:txBody>
          <a:bodyPr wrap="none" rtlCol="0">
            <a:spAutoFit/>
          </a:bodyPr>
          <a:lstStyle/>
          <a:p>
            <a:r>
              <a:rPr lang="es-ES_tradnl" sz="1400" dirty="0" smtClean="0"/>
              <a:t>Mapa de incendios </a:t>
            </a:r>
          </a:p>
          <a:p>
            <a:r>
              <a:rPr lang="es-ES_tradnl" sz="1400" dirty="0" smtClean="0"/>
              <a:t>enero a agosto de 2019</a:t>
            </a:r>
            <a:endParaRPr lang="es-ES_tradnl" sz="1400" dirty="0"/>
          </a:p>
        </p:txBody>
      </p:sp>
      <p:sp>
        <p:nvSpPr>
          <p:cNvPr id="10" name="Rectángulo 9"/>
          <p:cNvSpPr/>
          <p:nvPr/>
        </p:nvSpPr>
        <p:spPr>
          <a:xfrm>
            <a:off x="2441082" y="178265"/>
            <a:ext cx="1743106" cy="307777"/>
          </a:xfrm>
          <a:prstGeom prst="rect">
            <a:avLst/>
          </a:prstGeom>
        </p:spPr>
        <p:txBody>
          <a:bodyPr wrap="none">
            <a:spAutoFit/>
          </a:bodyPr>
          <a:lstStyle/>
          <a:p>
            <a:r>
              <a:rPr lang="es-ES_tradnl" sz="1400"/>
              <a:t>Número de incendios</a:t>
            </a:r>
          </a:p>
        </p:txBody>
      </p:sp>
    </p:spTree>
    <p:extLst>
      <p:ext uri="{BB962C8B-B14F-4D97-AF65-F5344CB8AC3E}">
        <p14:creationId xmlns:p14="http://schemas.microsoft.com/office/powerpoint/2010/main" val="17768089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06CF9E33-8075-0E49-9A8A-C8250535A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 y="0"/>
            <a:ext cx="9142410" cy="51435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 y="901015"/>
            <a:ext cx="5867715" cy="3612483"/>
          </a:xfrm>
          <a:prstGeom prst="rect">
            <a:avLst/>
          </a:prstGeom>
        </p:spPr>
      </p:pic>
      <p:sp>
        <p:nvSpPr>
          <p:cNvPr id="5" name="Rectángulo 4"/>
          <p:cNvSpPr/>
          <p:nvPr/>
        </p:nvSpPr>
        <p:spPr>
          <a:xfrm>
            <a:off x="4932040" y="1491630"/>
            <a:ext cx="3672408" cy="1754326"/>
          </a:xfrm>
          <a:prstGeom prst="rect">
            <a:avLst/>
          </a:prstGeom>
        </p:spPr>
        <p:txBody>
          <a:bodyPr wrap="square">
            <a:spAutoFit/>
          </a:bodyPr>
          <a:lstStyle/>
          <a:p>
            <a:r>
              <a:rPr lang="es-ES" dirty="0" smtClean="0"/>
              <a:t>Pixeles de </a:t>
            </a:r>
            <a:r>
              <a:rPr lang="es-ES_tradnl" dirty="0" smtClean="0"/>
              <a:t>áreas quemadas derivadas de </a:t>
            </a:r>
            <a:r>
              <a:rPr lang="es-ES" dirty="0" smtClean="0"/>
              <a:t>MODIS Terra </a:t>
            </a:r>
            <a:r>
              <a:rPr lang="es-ES" dirty="0"/>
              <a:t>y </a:t>
            </a:r>
            <a:r>
              <a:rPr lang="es-ES" dirty="0" err="1"/>
              <a:t>Aqua</a:t>
            </a:r>
            <a:r>
              <a:rPr lang="es-ES" dirty="0"/>
              <a:t> </a:t>
            </a:r>
            <a:r>
              <a:rPr lang="es-ES" dirty="0" smtClean="0"/>
              <a:t>con el producto MCD64A1 de 500 m.  El </a:t>
            </a:r>
            <a:r>
              <a:rPr lang="es-ES" dirty="0" err="1" smtClean="0"/>
              <a:t>algor</a:t>
            </a:r>
            <a:r>
              <a:rPr lang="es-ES_tradnl" dirty="0"/>
              <a:t>i</a:t>
            </a:r>
            <a:r>
              <a:rPr lang="es-ES" dirty="0" err="1" smtClean="0"/>
              <a:t>tmo</a:t>
            </a:r>
            <a:r>
              <a:rPr lang="es-ES" dirty="0" smtClean="0"/>
              <a:t> </a:t>
            </a:r>
            <a:r>
              <a:rPr lang="es-ES" dirty="0"/>
              <a:t>utiliza un índice de vegetación sensible </a:t>
            </a:r>
            <a:r>
              <a:rPr lang="es-ES" dirty="0" smtClean="0"/>
              <a:t>a zonas quemadas (VI). </a:t>
            </a:r>
            <a:endParaRPr lang="es-ES_tradnl" dirty="0"/>
          </a:p>
        </p:txBody>
      </p:sp>
    </p:spTree>
    <p:extLst>
      <p:ext uri="{BB962C8B-B14F-4D97-AF65-F5344CB8AC3E}">
        <p14:creationId xmlns:p14="http://schemas.microsoft.com/office/powerpoint/2010/main" val="1889947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06CF9E33-8075-0E49-9A8A-C8250535A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 y="0"/>
            <a:ext cx="9142410" cy="51435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0696" y="0"/>
            <a:ext cx="4156495" cy="5143500"/>
          </a:xfrm>
          <a:prstGeom prst="rect">
            <a:avLst/>
          </a:prstGeom>
        </p:spPr>
      </p:pic>
      <p:sp>
        <p:nvSpPr>
          <p:cNvPr id="6" name="CuadroTexto 5"/>
          <p:cNvSpPr txBox="1"/>
          <p:nvPr/>
        </p:nvSpPr>
        <p:spPr>
          <a:xfrm>
            <a:off x="1458429" y="88597"/>
            <a:ext cx="2022605" cy="830997"/>
          </a:xfrm>
          <a:prstGeom prst="rect">
            <a:avLst/>
          </a:prstGeom>
          <a:noFill/>
        </p:spPr>
        <p:txBody>
          <a:bodyPr wrap="none" rtlCol="0">
            <a:spAutoFit/>
          </a:bodyPr>
          <a:lstStyle/>
          <a:p>
            <a:r>
              <a:rPr lang="es-ES_tradnl" sz="1600" dirty="0" smtClean="0"/>
              <a:t>Evaluación preliminar </a:t>
            </a:r>
          </a:p>
          <a:p>
            <a:r>
              <a:rPr lang="es-ES_tradnl" sz="1600" dirty="0" smtClean="0"/>
              <a:t>Datos </a:t>
            </a:r>
            <a:r>
              <a:rPr lang="es-ES_tradnl" sz="1600" dirty="0" smtClean="0">
                <a:solidFill>
                  <a:srgbClr val="FF0000"/>
                </a:solidFill>
              </a:rPr>
              <a:t>No oficiales</a:t>
            </a:r>
          </a:p>
          <a:p>
            <a:r>
              <a:rPr lang="es-ES_tradnl" sz="1600" dirty="0" smtClean="0"/>
              <a:t> </a:t>
            </a:r>
            <a:endParaRPr lang="es-ES_tradnl" sz="1600" dirty="0"/>
          </a:p>
        </p:txBody>
      </p:sp>
      <p:sp>
        <p:nvSpPr>
          <p:cNvPr id="7" name="CuadroTexto 6"/>
          <p:cNvSpPr txBox="1"/>
          <p:nvPr/>
        </p:nvSpPr>
        <p:spPr>
          <a:xfrm>
            <a:off x="4954682" y="0"/>
            <a:ext cx="2064283" cy="523220"/>
          </a:xfrm>
          <a:prstGeom prst="rect">
            <a:avLst/>
          </a:prstGeom>
          <a:noFill/>
        </p:spPr>
        <p:txBody>
          <a:bodyPr wrap="none" rtlCol="0">
            <a:spAutoFit/>
          </a:bodyPr>
          <a:lstStyle/>
          <a:p>
            <a:r>
              <a:rPr lang="es-ES_tradnl" sz="1400" dirty="0" smtClean="0"/>
              <a:t>Mapa de áreas quemadas</a:t>
            </a:r>
          </a:p>
          <a:p>
            <a:r>
              <a:rPr lang="es-ES_tradnl" sz="1400" dirty="0" smtClean="0"/>
              <a:t>enero a  junio de 2019</a:t>
            </a:r>
            <a:endParaRPr lang="es-ES_tradnl" sz="1400" dirty="0"/>
          </a:p>
        </p:txBody>
      </p:sp>
      <p:graphicFrame>
        <p:nvGraphicFramePr>
          <p:cNvPr id="8" name="Gráfico 7"/>
          <p:cNvGraphicFramePr>
            <a:graphicFrameLocks/>
          </p:cNvGraphicFramePr>
          <p:nvPr>
            <p:extLst>
              <p:ext uri="{D42A27DB-BD31-4B8C-83A1-F6EECF244321}">
                <p14:modId xmlns:p14="http://schemas.microsoft.com/office/powerpoint/2010/main" val="1265122573"/>
              </p:ext>
            </p:extLst>
          </p:nvPr>
        </p:nvGraphicFramePr>
        <p:xfrm>
          <a:off x="323528" y="1059583"/>
          <a:ext cx="4176464" cy="33843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35202254"/>
              </p:ext>
            </p:extLst>
          </p:nvPr>
        </p:nvGraphicFramePr>
        <p:xfrm>
          <a:off x="2632254" y="693534"/>
          <a:ext cx="2195736" cy="452120"/>
        </p:xfrm>
        <a:graphic>
          <a:graphicData uri="http://schemas.openxmlformats.org/drawingml/2006/table">
            <a:tbl>
              <a:tblPr/>
              <a:tblGrid>
                <a:gridCol w="1038201"/>
                <a:gridCol w="1157535"/>
              </a:tblGrid>
              <a:tr h="216025">
                <a:tc>
                  <a:txBody>
                    <a:bodyPr/>
                    <a:lstStyle/>
                    <a:p>
                      <a:pPr algn="l" fontAlgn="b"/>
                      <a:r>
                        <a:rPr lang="es-ES_tradnl" sz="1200" b="0" i="0" u="none" strike="noStrike" dirty="0" smtClean="0">
                          <a:solidFill>
                            <a:srgbClr val="000000"/>
                          </a:solidFill>
                          <a:effectLst/>
                          <a:latin typeface="Calibri" charset="0"/>
                        </a:rPr>
                        <a:t>Hectáreas</a:t>
                      </a:r>
                      <a:endParaRPr lang="es-ES_tradnl" sz="1200" b="0" i="0" u="none" strike="noStrike" dirty="0">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r" fontAlgn="b"/>
                      <a:r>
                        <a:rPr lang="cs-CZ" sz="1400" b="0" i="0" u="none" strike="noStrike" dirty="0">
                          <a:solidFill>
                            <a:srgbClr val="FF0000"/>
                          </a:solidFill>
                          <a:effectLst/>
                          <a:latin typeface="Calibri" charset="0"/>
                        </a:rPr>
                        <a:t>65113500,89</a:t>
                      </a:r>
                    </a:p>
                  </a:txBody>
                  <a:tcPr marL="12700" marR="12700" marT="12700" marB="0" anchor="b">
                    <a:lnL>
                      <a:noFill/>
                    </a:lnL>
                    <a:lnR>
                      <a:noFill/>
                    </a:lnR>
                    <a:lnT>
                      <a:noFill/>
                    </a:lnT>
                    <a:lnB>
                      <a:noFill/>
                    </a:lnB>
                  </a:tcPr>
                </a:tc>
              </a:tr>
              <a:tr h="139988">
                <a:tc>
                  <a:txBody>
                    <a:bodyPr/>
                    <a:lstStyle/>
                    <a:p>
                      <a:pPr algn="l" fontAlgn="b"/>
                      <a:r>
                        <a:rPr lang="sk-SK" sz="1200" b="0" i="0" u="none" strike="noStrike" dirty="0">
                          <a:solidFill>
                            <a:srgbClr val="000000"/>
                          </a:solidFill>
                          <a:effectLst/>
                          <a:latin typeface="Calibri" charset="0"/>
                        </a:rPr>
                        <a:t>Km2</a:t>
                      </a:r>
                    </a:p>
                  </a:txBody>
                  <a:tcPr marL="12700" marR="12700" marT="12700" marB="0" anchor="b">
                    <a:lnL>
                      <a:noFill/>
                    </a:lnL>
                    <a:lnR>
                      <a:noFill/>
                    </a:lnR>
                    <a:lnT>
                      <a:noFill/>
                    </a:lnT>
                    <a:lnB>
                      <a:noFill/>
                    </a:lnB>
                  </a:tcPr>
                </a:tc>
                <a:tc>
                  <a:txBody>
                    <a:bodyPr/>
                    <a:lstStyle/>
                    <a:p>
                      <a:pPr algn="r" fontAlgn="b"/>
                      <a:r>
                        <a:rPr lang="en-US" sz="1400" b="0" i="0" u="none" strike="noStrike" dirty="0" smtClean="0">
                          <a:solidFill>
                            <a:srgbClr val="FF0000"/>
                          </a:solidFill>
                          <a:effectLst/>
                          <a:latin typeface="Calibri" charset="0"/>
                        </a:rPr>
                        <a:t>651135</a:t>
                      </a:r>
                      <a:endParaRPr lang="en-US" sz="1400" b="0" i="0" u="none" strike="noStrike" dirty="0">
                        <a:solidFill>
                          <a:srgbClr val="FF0000"/>
                        </a:solidFill>
                        <a:effectLst/>
                        <a:latin typeface="Calibri" charset="0"/>
                      </a:endParaRP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val="4074871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6" name="AutoShape 4" descr="Imagen relacionada"/>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10" name="AutoShape 28" descr="Resultado de imagen para sensor icon"/>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5" name="Título 2"/>
          <p:cNvSpPr txBox="1">
            <a:spLocks/>
          </p:cNvSpPr>
          <p:nvPr/>
        </p:nvSpPr>
        <p:spPr>
          <a:xfrm>
            <a:off x="2267744" y="120253"/>
            <a:ext cx="4281989" cy="701513"/>
          </a:xfrm>
          <a:prstGeom prst="rect">
            <a:avLst/>
          </a:prstGeom>
        </p:spPr>
        <p:txBody>
          <a:bodyPr vert="horz" lIns="68580" tIns="34290" rIns="68580" bIns="34290" rtlCol="0" anchor="ctr">
            <a:noAutofit/>
          </a:bodyPr>
          <a:lstStyle>
            <a:lvl1pPr algn="r" defTabSz="914400" rtl="0" eaLnBrk="1" latinLnBrk="0" hangingPunct="1">
              <a:spcBef>
                <a:spcPct val="0"/>
              </a:spcBef>
              <a:buNone/>
              <a:defRPr lang="es-CO" sz="2800" b="1" i="0" u="none" strike="noStrike" kern="1200" cap="none" dirty="0">
                <a:solidFill>
                  <a:srgbClr val="0070C0"/>
                </a:solidFill>
                <a:effectLst>
                  <a:outerShdw blurRad="38100" dist="38100" dir="2700000" algn="tl">
                    <a:srgbClr val="000000">
                      <a:alpha val="43137"/>
                    </a:srgbClr>
                  </a:outerShdw>
                </a:effectLst>
                <a:latin typeface="Calibri"/>
                <a:ea typeface="Calibri"/>
                <a:cs typeface="Calibri"/>
                <a:sym typeface="Calibri"/>
              </a:defRPr>
            </a:lvl1pPr>
          </a:lstStyle>
          <a:p>
            <a:pPr algn="ctr"/>
            <a:r>
              <a:rPr lang="es-CO" dirty="0">
                <a:solidFill>
                  <a:schemeClr val="tx1"/>
                </a:solidFill>
                <a:latin typeface="Segoe UI Light" panose="020B0502040204020203" pitchFamily="34" charset="0"/>
                <a:ea typeface="+mj-ea"/>
                <a:cs typeface="+mj-cs"/>
              </a:rPr>
              <a:t>GRACIAS</a:t>
            </a:r>
          </a:p>
        </p:txBody>
      </p:sp>
      <p:sp>
        <p:nvSpPr>
          <p:cNvPr id="7" name="1 CuadroTexto"/>
          <p:cNvSpPr txBox="1"/>
          <p:nvPr/>
        </p:nvSpPr>
        <p:spPr>
          <a:xfrm>
            <a:off x="5796136" y="2067694"/>
            <a:ext cx="3240360" cy="1631216"/>
          </a:xfrm>
          <a:prstGeom prst="rect">
            <a:avLst/>
          </a:prstGeom>
          <a:noFill/>
        </p:spPr>
        <p:txBody>
          <a:bodyPr wrap="square" rtlCol="0">
            <a:spAutoFit/>
          </a:bodyPr>
          <a:lstStyle/>
          <a:p>
            <a:pPr lvl="0" algn="r"/>
            <a:r>
              <a:rPr lang="es-ES" sz="2000" dirty="0">
                <a:latin typeface="Segoe UI Light" panose="020B0502040204020203" pitchFamily="34" charset="0"/>
                <a:ea typeface="+mj-ea"/>
                <a:cs typeface="+mj-cs"/>
              </a:rPr>
              <a:t>Centro de Investigación y Desarrollo en Información Geográfica </a:t>
            </a:r>
            <a:r>
              <a:rPr lang="mr-IN" sz="2000" dirty="0" smtClean="0">
                <a:latin typeface="Segoe UI Light" panose="020B0502040204020203" pitchFamily="34" charset="0"/>
                <a:ea typeface="+mj-ea"/>
                <a:cs typeface="+mj-cs"/>
              </a:rPr>
              <a:t>–</a:t>
            </a:r>
            <a:r>
              <a:rPr lang="es-ES" sz="2000" dirty="0" smtClean="0">
                <a:latin typeface="Segoe UI Light" panose="020B0502040204020203" pitchFamily="34" charset="0"/>
                <a:ea typeface="+mj-ea"/>
                <a:cs typeface="+mj-cs"/>
              </a:rPr>
              <a:t> </a:t>
            </a:r>
            <a:r>
              <a:rPr lang="es-ES" sz="2000" dirty="0">
                <a:latin typeface="Segoe UI Light" panose="020B0502040204020203" pitchFamily="34" charset="0"/>
                <a:ea typeface="+mj-ea"/>
                <a:cs typeface="+mj-cs"/>
              </a:rPr>
              <a:t>CIAF</a:t>
            </a:r>
          </a:p>
          <a:p>
            <a:pPr lvl="0" algn="r"/>
            <a:r>
              <a:rPr lang="es-ES" sz="2000" dirty="0" smtClean="0">
                <a:latin typeface="Segoe UI Light" panose="020B0502040204020203" pitchFamily="34" charset="0"/>
                <a:ea typeface="+mj-ea"/>
                <a:cs typeface="+mj-cs"/>
              </a:rPr>
              <a:t>IGAC </a:t>
            </a:r>
            <a:r>
              <a:rPr lang="es-ES" sz="2000" dirty="0">
                <a:latin typeface="Segoe UI Light" panose="020B0502040204020203" pitchFamily="34" charset="0"/>
                <a:ea typeface="+mj-ea"/>
                <a:cs typeface="+mj-cs"/>
              </a:rPr>
              <a:t>– CIAF.</a:t>
            </a:r>
          </a:p>
          <a:p>
            <a:pPr lvl="0" algn="r"/>
            <a:r>
              <a:rPr lang="es-ES" sz="2000" dirty="0">
                <a:latin typeface="Segoe UI Light" panose="020B0502040204020203" pitchFamily="34" charset="0"/>
                <a:ea typeface="+mj-ea"/>
                <a:cs typeface="+mj-cs"/>
              </a:rPr>
              <a:t>Bogotá, 2019</a:t>
            </a:r>
          </a:p>
        </p:txBody>
      </p:sp>
      <p:pic>
        <p:nvPicPr>
          <p:cNvPr id="15362" name="Picture 2" descr="Resultado de imagen para ciaf iga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096722"/>
            <a:ext cx="5112568" cy="340571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Resultado de imagen para sistema nacional de ciencia y tecnologi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40" t="22487" r="3532" b="57563"/>
          <a:stretch/>
        </p:blipFill>
        <p:spPr bwMode="auto">
          <a:xfrm>
            <a:off x="5364088" y="4044996"/>
            <a:ext cx="3779912" cy="45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94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XPO MONITOREO INCENDIOS IGAC" id="{DF913877-8F1F-A14F-95CF-B492DA8882FE}" vid="{D7C30832-FA4F-2940-A606-8A4393753DE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EXPO MONITOREO INCENDIOS IGACv2</Template>
  <TotalTime>0</TotalTime>
  <Words>655</Words>
  <Application>Microsoft Macintosh PowerPoint</Application>
  <PresentationFormat>Presentación en pantalla (16:9)</PresentationFormat>
  <Paragraphs>52</Paragraphs>
  <Slides>8</Slides>
  <Notes>5</Notes>
  <HiddenSlides>0</HiddenSlides>
  <MMClips>1</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8</vt:i4>
      </vt:variant>
    </vt:vector>
  </HeadingPairs>
  <TitlesOfParts>
    <vt:vector size="16" baseType="lpstr">
      <vt:lpstr>Calibri</vt:lpstr>
      <vt:lpstr>Google Sans</vt:lpstr>
      <vt:lpstr>Mangal</vt:lpstr>
      <vt:lpstr>Noto Sans</vt:lpstr>
      <vt:lpstr>Segoe UI Light</vt:lpstr>
      <vt:lpstr>Arial</vt:lpstr>
      <vt:lpstr>Tema de Office</vt:lpstr>
      <vt:lpstr>Hoja de cálculo</vt:lpstr>
      <vt:lpstr>Presentación de PowerPoint</vt:lpstr>
      <vt:lpstr>Presentación de PowerPoint</vt:lpstr>
      <vt:lpstr>CATÁLOGO DE DATOS</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Usuario de Microsoft Office</cp:lastModifiedBy>
  <cp:revision>1</cp:revision>
  <cp:lastPrinted>2019-05-27T17:23:05Z</cp:lastPrinted>
  <dcterms:created xsi:type="dcterms:W3CDTF">2019-08-22T21:27:18Z</dcterms:created>
  <dcterms:modified xsi:type="dcterms:W3CDTF">2019-08-22T21:28:03Z</dcterms:modified>
</cp:coreProperties>
</file>